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BA4095-4A6F-4481-B820-8B4BE9B7B9C5}" v="2591" dt="2022-10-03T11:33:38.503"/>
    <p1510:client id="{372BA4C3-00F2-4923-B0F2-7FF70484C5FC}" v="201" dt="2022-10-03T10:12:27.137"/>
    <p1510:client id="{9FC4701D-C7BD-4DE0-A94B-F501279652FE}" v="144" dt="2022-10-03T10:22:22.527"/>
    <p1510:client id="{BD4776F0-664C-4F3D-AAC6-7046801E8E02}" v="1919" dt="2022-10-05T12:16:18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8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8329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4008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03247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0801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1024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8231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9833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68991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7992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09090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2553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15670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8590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6116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3012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3979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67247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Suomalainen Naisliitto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  <p:sldLayoutId id="2147484217" r:id="rId12"/>
    <p:sldLayoutId id="2147484218" r:id="rId13"/>
    <p:sldLayoutId id="2147484219" r:id="rId14"/>
    <p:sldLayoutId id="2147484220" r:id="rId15"/>
    <p:sldLayoutId id="2147484221" r:id="rId16"/>
    <p:sldLayoutId id="2147484222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1E0785-6FE6-6229-F542-917A9F1C0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981265"/>
            <a:ext cx="8574622" cy="2324217"/>
          </a:xfrm>
        </p:spPr>
        <p:txBody>
          <a:bodyPr/>
          <a:lstStyle/>
          <a:p>
            <a:r>
              <a:rPr lang="fi-FI"/>
              <a:t>JÄSENKYSELY 2022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A2ED036-5658-38A0-C22E-5D2EAD16D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709001"/>
          </a:xfrm>
        </p:spPr>
        <p:txBody>
          <a:bodyPr>
            <a:normAutofit fontScale="92500" lnSpcReduction="20000"/>
          </a:bodyPr>
          <a:lstStyle/>
          <a:p>
            <a:r>
              <a:rPr lang="fi-FI" sz="3600" dirty="0">
                <a:latin typeface="Corbel"/>
                <a:cs typeface="Calibri"/>
              </a:rPr>
              <a:t>Suomalainen Naisliitto</a:t>
            </a:r>
          </a:p>
          <a:p>
            <a:r>
              <a:rPr lang="fi-FI" sz="3600" dirty="0">
                <a:latin typeface="Corbel"/>
                <a:cs typeface="Calibri"/>
              </a:rPr>
              <a:t>23.10.2022</a:t>
            </a:r>
          </a:p>
          <a:p>
            <a:r>
              <a:rPr lang="fi-FI" sz="3600" dirty="0">
                <a:latin typeface="Corbel"/>
                <a:cs typeface="Calibri"/>
              </a:rPr>
              <a:t>Tornio</a:t>
            </a:r>
          </a:p>
        </p:txBody>
      </p:sp>
    </p:spTree>
    <p:extLst>
      <p:ext uri="{BB962C8B-B14F-4D97-AF65-F5344CB8AC3E}">
        <p14:creationId xmlns:p14="http://schemas.microsoft.com/office/powerpoint/2010/main" val="308873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55F431-8FBD-BD39-5B04-FA2FE1F3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Suomalainen Naisliitto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878D6D2-4407-F4EC-6004-BCB67543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2</a:t>
            </a:fld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9BEFC9E3-B046-2EFE-DC0B-8791D24D6A99}"/>
              </a:ext>
            </a:extLst>
          </p:cNvPr>
          <p:cNvSpPr txBox="1"/>
          <p:nvPr/>
        </p:nvSpPr>
        <p:spPr>
          <a:xfrm>
            <a:off x="2572279" y="1030993"/>
            <a:ext cx="8497846" cy="65248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dirty="0"/>
              <a:t>- </a:t>
            </a:r>
            <a:r>
              <a:rPr lang="fi-FI" sz="2400" dirty="0"/>
              <a:t>toimintasuunnitelmassa päätettiin toteuttaa vuoden 2022 teemaan "Osallisuus ja osallistuminen" liittyvä jäsenkysely, tavoitteen selvittää jäsenistön näkemyksiä  nykytilasta ja tulevaisuudesta</a:t>
            </a:r>
          </a:p>
          <a:p>
            <a:endParaRPr lang="fi-FI" sz="2400" dirty="0"/>
          </a:p>
          <a:p>
            <a:r>
              <a:rPr lang="fi-FI" sz="2400" dirty="0"/>
              <a:t>- toteuttamistyöryhmään Ritva Karinsalo, Nuppu Rouhiainen ja Marianna Rossi </a:t>
            </a:r>
          </a:p>
          <a:p>
            <a:endParaRPr lang="fi-FI" sz="2400" dirty="0"/>
          </a:p>
          <a:p>
            <a:r>
              <a:rPr lang="fi-FI" sz="2400" dirty="0"/>
              <a:t>- tausta- ja testiryhmäksi ohjelmatoimikunta</a:t>
            </a:r>
          </a:p>
          <a:p>
            <a:endParaRPr lang="fi-FI" sz="2400" dirty="0"/>
          </a:p>
          <a:p>
            <a:r>
              <a:rPr lang="fi-FI" sz="2400" dirty="0"/>
              <a:t>- toteuttajaksi Hämeen ammattikorkeakoulu (</a:t>
            </a:r>
            <a:r>
              <a:rPr lang="fi-FI" sz="2400" dirty="0" err="1"/>
              <a:t>Hamk</a:t>
            </a:r>
            <a:r>
              <a:rPr lang="fi-FI" sz="2400" dirty="0"/>
              <a:t>)</a:t>
            </a:r>
          </a:p>
          <a:p>
            <a:endParaRPr lang="fi-FI" sz="2400" dirty="0"/>
          </a:p>
          <a:p>
            <a:r>
              <a:rPr lang="fi-FI" sz="2400" dirty="0"/>
              <a:t>- kokonaishinta 796,08 euroa, postituskulut 110 euroa</a:t>
            </a:r>
          </a:p>
          <a:p>
            <a:endParaRPr lang="fi-FI" sz="2400" dirty="0"/>
          </a:p>
          <a:p>
            <a:endParaRPr lang="fi-FI" sz="3200" dirty="0"/>
          </a:p>
          <a:p>
            <a:endParaRPr lang="fi-FI" sz="32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518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7DA2AF8-38C8-2301-809F-413B3B1E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EA8B42C3-A534-D205-EB80-F0AC88FE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3</a:t>
            </a:fld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C53248CF-4AFA-E2E7-C903-8EAC042D3B0A}"/>
              </a:ext>
            </a:extLst>
          </p:cNvPr>
          <p:cNvSpPr txBox="1"/>
          <p:nvPr/>
        </p:nvSpPr>
        <p:spPr>
          <a:xfrm>
            <a:off x="4075722" y="2334194"/>
            <a:ext cx="180975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949495B7-B271-0431-6FF3-679AAB762A9F}"/>
              </a:ext>
            </a:extLst>
          </p:cNvPr>
          <p:cNvSpPr txBox="1"/>
          <p:nvPr/>
        </p:nvSpPr>
        <p:spPr>
          <a:xfrm>
            <a:off x="3674533" y="1112389"/>
            <a:ext cx="5944902" cy="40027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E6F2F415-6145-00FE-8E3D-5D56EDD124C1}"/>
              </a:ext>
            </a:extLst>
          </p:cNvPr>
          <p:cNvSpPr txBox="1"/>
          <p:nvPr/>
        </p:nvSpPr>
        <p:spPr>
          <a:xfrm>
            <a:off x="2568657" y="993856"/>
            <a:ext cx="7962573" cy="53860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sz="3200" dirty="0"/>
              <a:t>Taustatietoja</a:t>
            </a:r>
          </a:p>
          <a:p>
            <a:endParaRPr lang="fi-FI" sz="2400"/>
          </a:p>
          <a:p>
            <a:r>
              <a:rPr lang="fi-FI" sz="2400" dirty="0"/>
              <a:t>- lomake lähettiin kaikille jäsenille, 30 maapostina ja 510 sähköpostina</a:t>
            </a:r>
          </a:p>
          <a:p>
            <a:endParaRPr lang="fi-FI" sz="2400"/>
          </a:p>
          <a:p>
            <a:r>
              <a:rPr lang="fi-FI" sz="2400" dirty="0"/>
              <a:t>-vastauksia 123 eli 23 %:a jäsenistä vastasi </a:t>
            </a:r>
          </a:p>
          <a:p>
            <a:endParaRPr lang="fi-FI" sz="2400" dirty="0"/>
          </a:p>
          <a:p>
            <a:r>
              <a:rPr lang="fi-FI" sz="2400" dirty="0"/>
              <a:t>- tuloksia voi pitää suuntaa antavina, ei tilastollisesti merkittävinä</a:t>
            </a:r>
          </a:p>
          <a:p>
            <a:endParaRPr lang="fi-FI" sz="2400"/>
          </a:p>
          <a:p>
            <a:r>
              <a:rPr lang="fi-FI" sz="2400" dirty="0"/>
              <a:t>- 77 %:a vastaajista kuuluu ikäluokkaan 61-80 vuotta, yli 81 vuotiaita 15 %:a, nuoria alle 30-vuotiaita ei ollut</a:t>
            </a:r>
          </a:p>
          <a:p>
            <a:endParaRPr lang="fi-FI" sz="2400"/>
          </a:p>
          <a:p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3927096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0978F0C-934E-F59A-8733-8C78E368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AC854A9-8B38-6BD2-9B4E-AD5A5372C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4</a:t>
            </a:fld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B19D703-7AC3-5045-3B1D-FE47244DA653}"/>
              </a:ext>
            </a:extLst>
          </p:cNvPr>
          <p:cNvSpPr txBox="1"/>
          <p:nvPr/>
        </p:nvSpPr>
        <p:spPr>
          <a:xfrm>
            <a:off x="2259948" y="1057682"/>
            <a:ext cx="8471795" cy="42175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6E739188-97F7-3FE5-BB1B-58AF0132C262}"/>
              </a:ext>
            </a:extLst>
          </p:cNvPr>
          <p:cNvSpPr txBox="1"/>
          <p:nvPr/>
        </p:nvSpPr>
        <p:spPr>
          <a:xfrm>
            <a:off x="2533730" y="528268"/>
            <a:ext cx="7312512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 dirty="0"/>
              <a:t>Mikä sai mukaan toimintaan?</a:t>
            </a:r>
          </a:p>
          <a:p>
            <a:endParaRPr lang="fi-FI" sz="2400" b="1" dirty="0"/>
          </a:p>
          <a:p>
            <a:r>
              <a:rPr lang="fi-FI" sz="2400" dirty="0"/>
              <a:t>- arvopohja vastaa omia arvoja lähes kaikilla vastaajilla</a:t>
            </a:r>
          </a:p>
          <a:p>
            <a:endParaRPr lang="fi-FI" sz="2400" dirty="0"/>
          </a:p>
          <a:p>
            <a:r>
              <a:rPr lang="fi-FI" sz="2400" dirty="0"/>
              <a:t>- ystävä kutsui (75 %)</a:t>
            </a:r>
          </a:p>
          <a:p>
            <a:endParaRPr lang="fi-FI" sz="2400" dirty="0"/>
          </a:p>
          <a:p>
            <a:r>
              <a:rPr lang="fi-FI" sz="2400" dirty="0"/>
              <a:t>- osallistuminen johonkin tapahtumaan (alle 30 %)</a:t>
            </a:r>
          </a:p>
          <a:p>
            <a:endParaRPr lang="fi-FI" sz="2400" dirty="0"/>
          </a:p>
          <a:p>
            <a:r>
              <a:rPr lang="fi-FI" sz="2400" dirty="0"/>
              <a:t>- muilla keinoilla (juttu lehdessä, netissä) ei mainittavaa merkitystä liittymisen suhteen</a:t>
            </a:r>
          </a:p>
          <a:p>
            <a:endParaRPr lang="fi-FI" sz="2400" dirty="0"/>
          </a:p>
          <a:p>
            <a:r>
              <a:rPr lang="fi-FI" sz="2400" dirty="0"/>
              <a:t>- jäsenet sitoutuneita ja pitkäaikaisia, suurin osa ollut mukana yli 10 vuotta</a:t>
            </a:r>
          </a:p>
        </p:txBody>
      </p:sp>
    </p:spTree>
    <p:extLst>
      <p:ext uri="{BB962C8B-B14F-4D97-AF65-F5344CB8AC3E}">
        <p14:creationId xmlns:p14="http://schemas.microsoft.com/office/powerpoint/2010/main" val="135368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FDB39AD-E712-A93B-105C-66BD3A92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9071207D-88F5-811A-B3C8-F8F0028C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5</a:t>
            </a:fld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3D62D13-25F3-6D86-85AE-91B26706E58D}"/>
              </a:ext>
            </a:extLst>
          </p:cNvPr>
          <p:cNvSpPr txBox="1"/>
          <p:nvPr/>
        </p:nvSpPr>
        <p:spPr>
          <a:xfrm>
            <a:off x="2869962" y="1035466"/>
            <a:ext cx="8634189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 dirty="0"/>
              <a:t>Osallistumisen painotuksia:</a:t>
            </a:r>
            <a:endParaRPr lang="fi-FI" dirty="0"/>
          </a:p>
          <a:p>
            <a:endParaRPr lang="fi-FI" sz="2400" b="1" dirty="0"/>
          </a:p>
          <a:p>
            <a:r>
              <a:rPr lang="fi-FI" sz="2400" b="1" dirty="0"/>
              <a:t>- </a:t>
            </a:r>
            <a:r>
              <a:rPr lang="fi-FI" sz="2400" dirty="0"/>
              <a:t>tasa-arvon ja naisasian hyväksi toimiminen tärkein asia</a:t>
            </a:r>
          </a:p>
          <a:p>
            <a:endParaRPr lang="fi-FI" sz="2400" dirty="0"/>
          </a:p>
          <a:p>
            <a:r>
              <a:rPr lang="fi-FI" sz="2400" dirty="0"/>
              <a:t>- paikalliseen toimintaan osallistuminen innostaa eniten, Naisliiton toimintaan osallistuminen  n. puolta vastaajista </a:t>
            </a:r>
          </a:p>
          <a:p>
            <a:endParaRPr lang="fi-FI" sz="2400" dirty="0"/>
          </a:p>
          <a:p>
            <a:r>
              <a:rPr lang="fi-FI" sz="2400" dirty="0"/>
              <a:t>- toiminnalliset jäsentapaamiset (lukupiirit, retket, kerhot) innostaa</a:t>
            </a:r>
          </a:p>
          <a:p>
            <a:endParaRPr lang="fi-FI" sz="2400" dirty="0"/>
          </a:p>
          <a:p>
            <a:r>
              <a:rPr lang="fi-FI" sz="2400" dirty="0"/>
              <a:t>- muiden jäsenten tapaaminen </a:t>
            </a:r>
          </a:p>
          <a:p>
            <a:endParaRPr lang="fi-FI" sz="2400" dirty="0"/>
          </a:p>
          <a:p>
            <a:r>
              <a:rPr lang="fi-FI" sz="2400" dirty="0"/>
              <a:t>- vapaaehtoistyö, tilaisuuksien järjestely, työryhmät</a:t>
            </a:r>
          </a:p>
        </p:txBody>
      </p:sp>
    </p:spTree>
    <p:extLst>
      <p:ext uri="{BB962C8B-B14F-4D97-AF65-F5344CB8AC3E}">
        <p14:creationId xmlns:p14="http://schemas.microsoft.com/office/powerpoint/2010/main" val="184411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018D36D-A491-139B-2B7E-565FD1E0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68F8DCE7-5ADA-2551-ECFB-29BBCE918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6</a:t>
            </a:fld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23DF8C1-E09E-050B-D039-C0B207E658AD}"/>
              </a:ext>
            </a:extLst>
          </p:cNvPr>
          <p:cNvSpPr txBox="1"/>
          <p:nvPr/>
        </p:nvSpPr>
        <p:spPr>
          <a:xfrm>
            <a:off x="2286000" y="2718986"/>
            <a:ext cx="10777759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3A330B69-3EF7-C105-31E2-2BA23BF33323}"/>
              </a:ext>
            </a:extLst>
          </p:cNvPr>
          <p:cNvSpPr txBox="1"/>
          <p:nvPr/>
        </p:nvSpPr>
        <p:spPr>
          <a:xfrm>
            <a:off x="2857144" y="744105"/>
            <a:ext cx="6803355" cy="18539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8665124E-F6F5-4BA6-79A2-478716CD5A71}"/>
              </a:ext>
            </a:extLst>
          </p:cNvPr>
          <p:cNvSpPr txBox="1"/>
          <p:nvPr/>
        </p:nvSpPr>
        <p:spPr>
          <a:xfrm>
            <a:off x="2531501" y="102742"/>
            <a:ext cx="7383006" cy="82176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 dirty="0"/>
              <a:t>Johtopäätöksiä nykytilasta</a:t>
            </a:r>
            <a:endParaRPr lang="fi-FI" b="1" dirty="0"/>
          </a:p>
          <a:p>
            <a:endParaRPr lang="fi-FI" dirty="0"/>
          </a:p>
          <a:p>
            <a:pPr marL="285750" indent="-285750">
              <a:buFontTx/>
              <a:buChar char="-"/>
            </a:pPr>
            <a:r>
              <a:rPr lang="fi-FI" dirty="0"/>
              <a:t>pääosa vastanneista yhdistysten aktiivijäseniä</a:t>
            </a:r>
          </a:p>
          <a:p>
            <a:pPr marL="285750" indent="-285750">
              <a:buFontTx/>
              <a:buChar char="-"/>
            </a:pPr>
            <a:endParaRPr lang="fi-FI" dirty="0">
              <a:highlight>
                <a:srgbClr val="FFFF00"/>
              </a:highlight>
            </a:endParaRPr>
          </a:p>
          <a:p>
            <a:r>
              <a:rPr lang="fi-FI" dirty="0"/>
              <a:t>-  valtaosa jäsenistöä on tyytyväinen nykyiseen toimintaan sekä paikallisella tasolla että valtakunnallisesti</a:t>
            </a:r>
          </a:p>
          <a:p>
            <a:endParaRPr lang="fi-FI" dirty="0"/>
          </a:p>
          <a:p>
            <a:r>
              <a:rPr lang="fi-FI" dirty="0"/>
              <a:t>- olemme ikääntyvien naisten järjestö, sisäänpäin lämpiävyyttä havaittavissa</a:t>
            </a:r>
          </a:p>
          <a:p>
            <a:endParaRPr lang="fi-FI" dirty="0"/>
          </a:p>
          <a:p>
            <a:r>
              <a:rPr lang="fi-FI" dirty="0"/>
              <a:t>- jäsenet aktiivikansalaisia, mukana monessa järjestössä</a:t>
            </a:r>
          </a:p>
          <a:p>
            <a:endParaRPr lang="fi-FI" dirty="0"/>
          </a:p>
          <a:p>
            <a:r>
              <a:rPr lang="fi-FI" dirty="0"/>
              <a:t>- toimiminen naisasian hyväksi tärkeää, samoin muiden jäsenten tapaaminen ja tarve vaikuttaa yhteiskunnassa kannustaa toimintaan</a:t>
            </a:r>
          </a:p>
          <a:p>
            <a:endParaRPr lang="fi-FI" dirty="0"/>
          </a:p>
          <a:p>
            <a:r>
              <a:rPr lang="fi-FI" dirty="0"/>
              <a:t>- Minna-lehti ja Minna-tiedote tärkeitä välineitä yhteydenpidossa</a:t>
            </a:r>
          </a:p>
          <a:p>
            <a:endParaRPr lang="fi-FI" dirty="0"/>
          </a:p>
          <a:p>
            <a:r>
              <a:rPr lang="fi-FI" dirty="0"/>
              <a:t>- Minna Canth seminaareja arvostetaan</a:t>
            </a:r>
          </a:p>
          <a:p>
            <a:endParaRPr lang="fi-FI" dirty="0"/>
          </a:p>
          <a:p>
            <a:r>
              <a:rPr lang="fi-FI" dirty="0"/>
              <a:t>- yli puolet vastaajista tuntee Naisten Äänen hyvin</a:t>
            </a:r>
          </a:p>
          <a:p>
            <a:endParaRPr lang="fi-FI" dirty="0"/>
          </a:p>
          <a:p>
            <a:r>
              <a:rPr lang="fi-FI" dirty="0"/>
              <a:t>- virtuaalitapahtumiin osallistumisen valmius hyvä (83 %)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841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D7DE5F1-57FB-7C62-E1BB-9BA372E2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DC447AE1-9A1D-640B-3CA9-2F62B70B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7</a:t>
            </a:fld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25B51444-0329-6B37-297B-70EDFBE7DCBF}"/>
              </a:ext>
            </a:extLst>
          </p:cNvPr>
          <p:cNvSpPr txBox="1"/>
          <p:nvPr/>
        </p:nvSpPr>
        <p:spPr>
          <a:xfrm>
            <a:off x="2500183" y="1488302"/>
            <a:ext cx="8693407" cy="3619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99081240-C55C-5FCC-F4FC-2E7C56D420AA}"/>
              </a:ext>
            </a:extLst>
          </p:cNvPr>
          <p:cNvSpPr txBox="1"/>
          <p:nvPr/>
        </p:nvSpPr>
        <p:spPr>
          <a:xfrm>
            <a:off x="2743200" y="154113"/>
            <a:ext cx="7724087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 dirty="0"/>
              <a:t>Nostoja tulevaisuuteen</a:t>
            </a:r>
          </a:p>
          <a:p>
            <a:endParaRPr lang="fi-FI" sz="2400" dirty="0"/>
          </a:p>
          <a:p>
            <a:r>
              <a:rPr lang="fi-FI" sz="2400" dirty="0"/>
              <a:t>- yksin olemme liian pieni järjestö =&gt; verkostoitumista muiden naisjärjestöjen kanssa kaivataan lisää sekä paikallisella että valtakunnallisella tasolla</a:t>
            </a:r>
          </a:p>
          <a:p>
            <a:endParaRPr lang="fi-FI" sz="2400" dirty="0"/>
          </a:p>
          <a:p>
            <a:r>
              <a:rPr lang="fi-FI" sz="2400" dirty="0"/>
              <a:t>- moni toivoo nuoria mukaan enemmän, pohdittavaksi jää keinot nuorten saavuttamiseksi ja mikä on järjestön realistinen kohderyhmä (+ 50-55?)</a:t>
            </a:r>
          </a:p>
          <a:p>
            <a:endParaRPr lang="fi-FI" sz="2400" dirty="0"/>
          </a:p>
          <a:p>
            <a:r>
              <a:rPr lang="fi-FI" sz="2400" dirty="0"/>
              <a:t>- moni toivoo näkyvyyttä lisää asioillemme ja Naisliitolle, pohdintaa mitä se käytännön tasolla tarkoittaa?</a:t>
            </a:r>
          </a:p>
          <a:p>
            <a:endParaRPr lang="fi-FI" sz="2400" dirty="0"/>
          </a:p>
          <a:p>
            <a:r>
              <a:rPr lang="fi-FI" sz="2400" dirty="0"/>
              <a:t>- enemmän konkretiaa ja vähemmän yleviä tavoitteita ilman tekoja </a:t>
            </a:r>
          </a:p>
        </p:txBody>
      </p:sp>
    </p:spTree>
    <p:extLst>
      <p:ext uri="{BB962C8B-B14F-4D97-AF65-F5344CB8AC3E}">
        <p14:creationId xmlns:p14="http://schemas.microsoft.com/office/powerpoint/2010/main" val="3409529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A9E01DD-7F66-02DA-613F-73F2FA8C9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Suomalainen Naisliitto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589B3089-86D6-88FA-CCDB-8F2434D90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8</a:t>
            </a:fld>
            <a:endParaRPr lang="en-US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0645D111-F68A-9A1C-DF4A-A78A0BBD5FA1}"/>
              </a:ext>
            </a:extLst>
          </p:cNvPr>
          <p:cNvSpPr txBox="1"/>
          <p:nvPr/>
        </p:nvSpPr>
        <p:spPr>
          <a:xfrm>
            <a:off x="2645718" y="569783"/>
            <a:ext cx="8164812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 dirty="0"/>
              <a:t>Jatkuu nostoja tulevaisuuteen</a:t>
            </a:r>
          </a:p>
          <a:p>
            <a:endParaRPr lang="fi-FI" sz="2400" dirty="0"/>
          </a:p>
          <a:p>
            <a:pPr marL="342900" indent="-342900">
              <a:buFontTx/>
              <a:buChar char="-"/>
            </a:pPr>
            <a:r>
              <a:rPr lang="fi-FI" sz="2400" dirty="0"/>
              <a:t>enemmän keskustelua feminismistä ja vaikuttamista päivänpolttaviin  yhteiskunnallisiin naisasioihin (esim. Ukrainan tilanne)</a:t>
            </a:r>
          </a:p>
          <a:p>
            <a:endParaRPr lang="fi-FI" sz="2400" dirty="0"/>
          </a:p>
          <a:p>
            <a:r>
              <a:rPr lang="fi-FI" sz="2400" dirty="0"/>
              <a:t>- monikulttuurisuuden esiin nostamista</a:t>
            </a:r>
          </a:p>
          <a:p>
            <a:endParaRPr lang="fi-FI" sz="2400" dirty="0"/>
          </a:p>
          <a:p>
            <a:r>
              <a:rPr lang="fi-FI" sz="2400" dirty="0"/>
              <a:t>- ekologiset asiat ja arjen turvallisuus kiinnostavat</a:t>
            </a:r>
          </a:p>
          <a:p>
            <a:endParaRPr lang="fi-FI" sz="2400" dirty="0"/>
          </a:p>
          <a:p>
            <a:pPr marL="342900" indent="-342900">
              <a:buFontTx/>
              <a:buChar char="-"/>
            </a:pPr>
            <a:r>
              <a:rPr lang="fi-FI" sz="2400" dirty="0"/>
              <a:t>saavutettavuus projekti hyvä juttu ja siitä lisää konkreettista toimintaa myös paikallisesti</a:t>
            </a:r>
          </a:p>
          <a:p>
            <a:pPr marL="342900" indent="-342900">
              <a:buFontTx/>
              <a:buChar char="-"/>
            </a:pPr>
            <a:endParaRPr lang="fi-FI" sz="2400" dirty="0"/>
          </a:p>
          <a:p>
            <a:pPr marL="342900" indent="-342900">
              <a:buFontTx/>
              <a:buChar char="-"/>
            </a:pPr>
            <a:r>
              <a:rPr lang="fi-FI" sz="2400" dirty="0"/>
              <a:t>tilaisuuksien jakaminen virtuaalisesti</a:t>
            </a:r>
          </a:p>
        </p:txBody>
      </p:sp>
    </p:spTree>
    <p:extLst>
      <p:ext uri="{BB962C8B-B14F-4D97-AF65-F5344CB8AC3E}">
        <p14:creationId xmlns:p14="http://schemas.microsoft.com/office/powerpoint/2010/main" val="118748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419</Words>
  <Application>Microsoft Office PowerPoint</Application>
  <PresentationFormat>Laajakuva</PresentationFormat>
  <Paragraphs>105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Parallax</vt:lpstr>
      <vt:lpstr>JÄSENKYSELY 2022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Ritva Karinsalo</dc:creator>
  <cp:lastModifiedBy>Ritva Karinsalo</cp:lastModifiedBy>
  <cp:revision>231</cp:revision>
  <dcterms:created xsi:type="dcterms:W3CDTF">2022-10-03T09:50:10Z</dcterms:created>
  <dcterms:modified xsi:type="dcterms:W3CDTF">2022-10-10T09:07:25Z</dcterms:modified>
</cp:coreProperties>
</file>